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44" r:id="rId1"/>
  </p:sldMasterIdLst>
  <p:notesMasterIdLst>
    <p:notesMasterId r:id="rId18"/>
  </p:notesMasterIdLst>
  <p:sldIdLst>
    <p:sldId id="271" r:id="rId2"/>
    <p:sldId id="340" r:id="rId3"/>
    <p:sldId id="311" r:id="rId4"/>
    <p:sldId id="317" r:id="rId5"/>
    <p:sldId id="380" r:id="rId6"/>
    <p:sldId id="370" r:id="rId7"/>
    <p:sldId id="368" r:id="rId8"/>
    <p:sldId id="369" r:id="rId9"/>
    <p:sldId id="360" r:id="rId10"/>
    <p:sldId id="375" r:id="rId11"/>
    <p:sldId id="371" r:id="rId12"/>
    <p:sldId id="376" r:id="rId13"/>
    <p:sldId id="373" r:id="rId14"/>
    <p:sldId id="378" r:id="rId15"/>
    <p:sldId id="379" r:id="rId16"/>
    <p:sldId id="339" r:id="rId17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FF"/>
    <a:srgbClr val="B2B2B2"/>
    <a:srgbClr val="CC99FF"/>
    <a:srgbClr val="DAEBFA"/>
    <a:srgbClr val="009900"/>
    <a:srgbClr val="99FF99"/>
    <a:srgbClr val="FF0066"/>
    <a:srgbClr val="EAEAEA"/>
    <a:srgbClr val="CCFFFF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6546" autoAdjust="0"/>
    <p:restoredTop sz="94660"/>
  </p:normalViewPr>
  <p:slideViewPr>
    <p:cSldViewPr>
      <p:cViewPr>
        <p:scale>
          <a:sx n="51" d="100"/>
          <a:sy n="51" d="100"/>
        </p:scale>
        <p:origin x="-1434" y="-12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97A2441-3578-49CA-B398-B5FA0638924E}" type="datetimeFigureOut">
              <a:rPr lang="ru-RU"/>
              <a:pPr>
                <a:defRPr/>
              </a:pPr>
              <a:t>01.01.2010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4B9BD72-D5EA-47AD-AFF3-AD263734A64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20357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65D8822-B5F3-4AEF-ABAB-6A7EFBBEFD8F}" type="slidenum">
              <a:rPr lang="ru-RU" altLang="ru-RU" smtClean="0">
                <a:latin typeface="Arial" pitchFamily="34" charset="0"/>
              </a:rPr>
              <a:pPr/>
              <a:t>3</a:t>
            </a:fld>
            <a:endParaRPr lang="ru-RU" alt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E4BB325-5B0F-40C5-AF94-60512887BB90}" type="slidenum">
              <a:rPr lang="ru-RU" altLang="ru-RU" smtClean="0">
                <a:latin typeface="Arial" pitchFamily="34" charset="0"/>
              </a:rPr>
              <a:pPr/>
              <a:t>9</a:t>
            </a:fld>
            <a:endParaRPr lang="ru-RU" alt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B9BD72-D5EA-47AD-AFF3-AD263734A64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1753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4127B96-2C2D-4AFF-8AA6-5D77A626BC5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DE3FA8-9B5D-4697-BAFD-82DEF13BA46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802FBC-D29E-4100-A873-05D20469275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745ABA-A664-4C80-BCD6-0CD05A46C8E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B827F2-4C53-4956-8B3C-F4D857EDCF2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89018B-C4CB-4D3B-ABC9-303802C772F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4677F1-BD94-4FEA-94C4-EA03815400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734F9E-AD00-48B8-A307-C2C3A109C90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9ECB7-9BF2-4D6D-B7EA-D439327DDE8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BA3ED3-1AC4-4BC2-A429-828BD932CF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82F058-D469-447D-852F-2B6E588A306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4F517DF-9489-4E21-8E9D-F55D5C344B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9200" y="1371600"/>
            <a:ext cx="6777318" cy="3048000"/>
          </a:xfrm>
        </p:spPr>
        <p:txBody>
          <a:bodyPr/>
          <a:lstStyle/>
          <a:p>
            <a:r>
              <a:rPr lang="ru-RU" sz="6600" dirty="0" smtClean="0"/>
              <a:t>МУСОРА В ПРИРОДЕ НЕТ!</a:t>
            </a:r>
            <a:endParaRPr lang="ru-RU" sz="6600" dirty="0"/>
          </a:p>
        </p:txBody>
      </p:sp>
      <p:sp>
        <p:nvSpPr>
          <p:cNvPr id="819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!</a:t>
            </a:r>
          </a:p>
          <a:p>
            <a:pPr eaLnBrk="1" hangingPunct="1">
              <a:defRPr/>
            </a:pPr>
            <a:endParaRPr lang="ru-RU" sz="2400" b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1" y="5105400"/>
            <a:ext cx="4721708" cy="1371600"/>
          </a:xfrm>
        </p:spPr>
        <p:txBody>
          <a:bodyPr/>
          <a:lstStyle/>
          <a:p>
            <a:r>
              <a:rPr lang="ru-RU" sz="2000" dirty="0" smtClean="0"/>
              <a:t>У школьников более сложная работа с природным материалом. В отличии от детского сада</a:t>
            </a:r>
            <a:endParaRPr lang="ru-RU" sz="2000" dirty="0"/>
          </a:p>
        </p:txBody>
      </p:sp>
      <p:pic>
        <p:nvPicPr>
          <p:cNvPr id="3" name="Рисунок 2" descr="E:\Рабочий стол\ФОТО\103APPLE\IMG_376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87" b="10421"/>
          <a:stretch/>
        </p:blipFill>
        <p:spPr bwMode="auto">
          <a:xfrm>
            <a:off x="609600" y="762000"/>
            <a:ext cx="5029200" cy="4495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E:\Рабочий стол\ФОТО\103APPLE\IMG_3743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2" r="31122"/>
          <a:stretch/>
        </p:blipFill>
        <p:spPr bwMode="auto">
          <a:xfrm>
            <a:off x="5943600" y="733424"/>
            <a:ext cx="2590800" cy="26193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E:\Рабочий стол\ФОТО\103APPLE\IMG_377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17117" r="9218" b="21322"/>
          <a:stretch/>
        </p:blipFill>
        <p:spPr bwMode="auto">
          <a:xfrm>
            <a:off x="6019800" y="3657600"/>
            <a:ext cx="2514600" cy="2438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37583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5400" y="3789045"/>
            <a:ext cx="3415553" cy="2569844"/>
          </a:xfrm>
        </p:spPr>
        <p:txBody>
          <a:bodyPr/>
          <a:lstStyle/>
          <a:p>
            <a:r>
              <a:rPr lang="ru-RU" sz="2000" dirty="0" smtClean="0"/>
              <a:t>В начале занятия зачитывается теория, которую учащиеся конспектируют. А потом уже переходим к практической части.</a:t>
            </a:r>
            <a:endParaRPr lang="ru-RU" sz="2000" dirty="0"/>
          </a:p>
        </p:txBody>
      </p:sp>
      <p:pic>
        <p:nvPicPr>
          <p:cNvPr id="3" name="Рисунок 2" descr="E:\Рабочий стол\ФОТО\103APPLE\IMG_341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37"/>
          <a:stretch/>
        </p:blipFill>
        <p:spPr bwMode="auto">
          <a:xfrm>
            <a:off x="762000" y="666751"/>
            <a:ext cx="5486400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Admin\AppData\Local\Temp\WPDNSE\{0000076D-0000-0000-6D07-000000000000}\IMG_3498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6" t="26122" r="39150" b="37793"/>
          <a:stretch/>
        </p:blipFill>
        <p:spPr bwMode="auto">
          <a:xfrm>
            <a:off x="6934200" y="762001"/>
            <a:ext cx="1676400" cy="2705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E:\Рабочий стол\ФОТО\103APPLE\IMG_E340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733800"/>
            <a:ext cx="4100830" cy="2874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0561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0156"/>
            <a:ext cx="8229599" cy="877644"/>
          </a:xfrm>
        </p:spPr>
        <p:txBody>
          <a:bodyPr/>
          <a:lstStyle/>
          <a:p>
            <a:r>
              <a:rPr lang="ru-RU" sz="3200" dirty="0" smtClean="0"/>
              <a:t>Техника «Терра»- когда штукатурка и мусор соединяются вместе</a:t>
            </a:r>
            <a:endParaRPr lang="ru-RU" sz="3200" dirty="0"/>
          </a:p>
        </p:txBody>
      </p:sp>
      <p:pic>
        <p:nvPicPr>
          <p:cNvPr id="3" name="Рисунок 2" descr="E:\Рабочий стол\ФОТО\103APPLE\IMG_35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438401"/>
            <a:ext cx="469646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E:\Рабочий стол\ФОТО\103APPLE\IMG_363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3048000" cy="4150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8642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4191000"/>
            <a:ext cx="7756263" cy="2286000"/>
          </a:xfrm>
        </p:spPr>
        <p:txBody>
          <a:bodyPr/>
          <a:lstStyle/>
          <a:p>
            <a:r>
              <a:rPr lang="ru-RU" sz="2000" dirty="0" smtClean="0"/>
              <a:t>Базой создания работ  является шпаклёвка, которая наносится с помощью шпателя слоем 5-10 мм на прочную основу. Может выкладываться всякая всячина в сырую шпаклёвку и вдавливается в неё. Кроме растительных ингредиентов, можно использовать и искусственные. После того как коллаж выложен, его нужно оставить на просушку.</a:t>
            </a:r>
            <a:endParaRPr lang="ru-RU" sz="2000" dirty="0"/>
          </a:p>
        </p:txBody>
      </p:sp>
      <p:pic>
        <p:nvPicPr>
          <p:cNvPr id="3" name="Рисунок 2" descr="E:\Рабочий стол\ФОТО\103APPLE\IMG_380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" y="685800"/>
            <a:ext cx="2397760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E:\Рабочий стол\ФОТО\103APPLE\IMG_380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12652" y="1053306"/>
            <a:ext cx="3290096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E:\Рабочий стол\ФОТО\103APPLE\IMG_380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679054"/>
            <a:ext cx="2514600" cy="3276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9852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Далее картину нужно разрисовать (акрилом, гуашью, акварелью). Но можно покрасить чёрной краской из баллончика, дать высохнуть и после этого тонировать.</a:t>
            </a:r>
            <a:endParaRPr lang="ru-RU" sz="2000" dirty="0"/>
          </a:p>
        </p:txBody>
      </p:sp>
      <p:pic>
        <p:nvPicPr>
          <p:cNvPr id="3" name="Рисунок 2" descr="E:\Рабочий стол\ФОТО\103APPLE\IMG_381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14856"/>
            <a:ext cx="2743200" cy="399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E:\Рабочий стол\ФОТО\103APPLE\IMG_383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89860" y="2787015"/>
            <a:ext cx="3727450" cy="2706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E:\Рабочий стол\ФОТО\103APPLE\IMG_383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38034"/>
            <a:ext cx="2743200" cy="3998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9389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381000"/>
            <a:ext cx="7756263" cy="1219200"/>
          </a:xfrm>
        </p:spPr>
        <p:txBody>
          <a:bodyPr/>
          <a:lstStyle/>
          <a:p>
            <a:r>
              <a:rPr lang="ru-RU" sz="2000" dirty="0" smtClean="0"/>
              <a:t>После высыхания красок панно можно покрыть лаком. Техника Терра-удивительное сочетание творчества природы и человека, слияния, казалось бы несоединимых вещей	 в единое прекрасное  целое.</a:t>
            </a:r>
            <a:endParaRPr lang="ru-RU" sz="2000" dirty="0"/>
          </a:p>
        </p:txBody>
      </p:sp>
      <p:pic>
        <p:nvPicPr>
          <p:cNvPr id="3" name="Рисунок 2" descr="C:\Users\Admin\AppData\Local\Temp\WPDNSE\{0000076D-0000-0000-6D07-000000000000}\FJNZ522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5185" r="13750" b="3704"/>
          <a:stretch/>
        </p:blipFill>
        <p:spPr bwMode="auto">
          <a:xfrm>
            <a:off x="197223" y="1408747"/>
            <a:ext cx="3263153" cy="16554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4" name="Picture 4" descr="E:\Рабочий стол\ФОТО\103APPLE\IMG_34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9" t="16827" r="5129" b="13942"/>
          <a:stretch/>
        </p:blipFill>
        <p:spPr bwMode="auto">
          <a:xfrm>
            <a:off x="226770" y="3574607"/>
            <a:ext cx="2766736" cy="288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Рабочий стол\ФОТО\103APPLE\IMG_33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6425" r="21805" b="9904"/>
          <a:stretch/>
        </p:blipFill>
        <p:spPr bwMode="auto">
          <a:xfrm>
            <a:off x="2993506" y="2438400"/>
            <a:ext cx="2043953" cy="184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:\Рабочий стол\ФОТО\103APPLE\IMG_339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5" t="21033" r="8996" b="14994"/>
          <a:stretch/>
        </p:blipFill>
        <p:spPr bwMode="auto">
          <a:xfrm>
            <a:off x="4800599" y="3886201"/>
            <a:ext cx="4131693" cy="254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551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3400" y="2057399"/>
            <a:ext cx="8229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</a:rPr>
              <a:t>Осень — самое творческое время, когда сама природа вдохновляет, а материал для творчества буквально валяется у нас под ногами. А какое буйство красок вокруг! Не случайно об осени сложено столько стихов, написано ярких картин.</a:t>
            </a:r>
          </a:p>
          <a:p>
            <a:r>
              <a:rPr lang="ru-RU" sz="2800" dirty="0">
                <a:solidFill>
                  <a:schemeClr val="tx2"/>
                </a:solidFill>
              </a:rPr>
              <a:t>Действительно, не возможно просто пройти мимо. Хочется  собрать всю эту красоту и творить, творить, творить!</a:t>
            </a:r>
          </a:p>
          <a:p>
            <a:pPr algn="just"/>
            <a:endParaRPr lang="ru-RU" sz="2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0" y="656750"/>
            <a:ext cx="34733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Заключение:</a:t>
            </a:r>
            <a:endParaRPr lang="ru-RU" sz="4400" b="1" dirty="0">
              <a:solidFill>
                <a:schemeClr val="accent5">
                  <a:lumMod val="60000"/>
                  <a:lumOff val="4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5800" y="457201"/>
            <a:ext cx="60579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  <a:latin typeface="+mj-lt"/>
              </a:rPr>
              <a:t>Природный материал разделяется на две большие группы:</a:t>
            </a:r>
          </a:p>
          <a:p>
            <a:r>
              <a:rPr lang="ru-RU" sz="2400" dirty="0">
                <a:solidFill>
                  <a:schemeClr val="tx2"/>
                </a:solidFill>
                <a:latin typeface="+mj-lt"/>
              </a:rPr>
              <a:t>— минеральные </a:t>
            </a:r>
            <a:r>
              <a:rPr lang="ru-RU" sz="2400" dirty="0" smtClean="0">
                <a:solidFill>
                  <a:schemeClr val="tx2"/>
                </a:solidFill>
                <a:latin typeface="+mj-lt"/>
              </a:rPr>
              <a:t>материалы(песок, ракушки, камни);</a:t>
            </a:r>
            <a:endParaRPr lang="ru-RU" sz="2400" dirty="0">
              <a:solidFill>
                <a:schemeClr val="tx2"/>
              </a:solidFill>
              <a:latin typeface="+mj-lt"/>
            </a:endParaRPr>
          </a:p>
          <a:p>
            <a:r>
              <a:rPr lang="ru-RU" sz="2400" dirty="0">
                <a:solidFill>
                  <a:schemeClr val="tx2"/>
                </a:solidFill>
                <a:latin typeface="+mj-lt"/>
              </a:rPr>
              <a:t>— растительный </a:t>
            </a:r>
            <a:r>
              <a:rPr lang="ru-RU" sz="2400" dirty="0" smtClean="0">
                <a:solidFill>
                  <a:schemeClr val="tx2"/>
                </a:solidFill>
                <a:latin typeface="+mj-lt"/>
              </a:rPr>
              <a:t>материал(листья, трава, цветы, семена, кора, ветки). </a:t>
            </a:r>
            <a:endParaRPr lang="ru-RU" sz="2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7" name="Рисунок 6" descr="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t="5135" r="5741" b="9460"/>
          <a:stretch/>
        </p:blipFill>
        <p:spPr bwMode="auto">
          <a:xfrm>
            <a:off x="361950" y="2057401"/>
            <a:ext cx="3352800" cy="18672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E:\Рабочий стол\ФОТО\103APPLE\IMG_3620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" t="30102" b="35097"/>
          <a:stretch/>
        </p:blipFill>
        <p:spPr bwMode="auto">
          <a:xfrm>
            <a:off x="685800" y="4199195"/>
            <a:ext cx="3678238" cy="23066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 descr="E:\Рабочий стол\ФОТО\103APPLE\IMG_38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59"/>
          <a:stretch/>
        </p:blipFill>
        <p:spPr bwMode="auto">
          <a:xfrm>
            <a:off x="4724400" y="4170620"/>
            <a:ext cx="4038600" cy="240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Рабочий стол\ФОТО\103APPLE\IMG_3806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6" t="22640" r="21426" b="18332"/>
          <a:stretch/>
        </p:blipFill>
        <p:spPr bwMode="auto">
          <a:xfrm>
            <a:off x="6934200" y="487489"/>
            <a:ext cx="1828800" cy="343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Рабочий стол\ФОТО\103APPLE\IMG_3696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t="48611" r="4281" b="28750"/>
          <a:stretch/>
        </p:blipFill>
        <p:spPr bwMode="auto">
          <a:xfrm>
            <a:off x="3714750" y="2057401"/>
            <a:ext cx="3204138" cy="186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91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286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>
              <a:defRPr/>
            </a:pPr>
            <a:r>
              <a:rPr lang="ru-RU" sz="32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Мало кто знает, что…листьями можно печатать</a:t>
            </a:r>
            <a:endParaRPr lang="ru-RU" sz="32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Объект 8" descr="E:\Рабочий стол\ФОТО\103APPLE\IMG_E3733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14400"/>
            <a:ext cx="3809999" cy="5487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E:\Рабочий стол\ФОТО\103APPLE\IMG_371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99" y="914400"/>
            <a:ext cx="2713630" cy="183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E:\Рабочий стол\ФОТО\103APPLE\IMG_373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135" y="4267200"/>
            <a:ext cx="3560129" cy="2135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E:\Рабочий стол\ФОТО\103APPLE\IMG_381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" t="5443" r="2024" b="7681"/>
          <a:stretch/>
        </p:blipFill>
        <p:spPr bwMode="auto">
          <a:xfrm>
            <a:off x="228600" y="2827444"/>
            <a:ext cx="3276600" cy="137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Заголовок 2"/>
          <p:cNvSpPr>
            <a:spLocks noGrp="1"/>
          </p:cNvSpPr>
          <p:nvPr>
            <p:ph type="title"/>
          </p:nvPr>
        </p:nvSpPr>
        <p:spPr>
          <a:xfrm>
            <a:off x="688490" y="5943600"/>
            <a:ext cx="7756263" cy="533400"/>
          </a:xfrm>
        </p:spPr>
        <p:txBody>
          <a:bodyPr/>
          <a:lstStyle/>
          <a:p>
            <a:r>
              <a:rPr lang="ru-RU" altLang="ru-RU" sz="2000" dirty="0" smtClean="0">
                <a:solidFill>
                  <a:schemeClr val="tx1"/>
                </a:solidFill>
              </a:rPr>
              <a:t>В детском саду на занятии</a:t>
            </a:r>
            <a:endParaRPr lang="ru-RU" altLang="ru-RU" sz="2000" dirty="0" smtClean="0">
              <a:solidFill>
                <a:schemeClr val="tx1"/>
              </a:solidFill>
            </a:endParaRPr>
          </a:p>
        </p:txBody>
      </p:sp>
      <p:pic>
        <p:nvPicPr>
          <p:cNvPr id="9" name="Рисунок 8" descr="E:\Рабочий стол\ФОТО\103APPLE\IMG_37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38862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E:\Рабочий стол\ФОТО\103APPLE\IMG_37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7650"/>
            <a:ext cx="4238625" cy="30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Объект 10" descr="E:\Рабочий стол\ФОТО\103APPLE\IMG_3713.JPG"/>
          <p:cNvPicPr>
            <a:picLocks noGrp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79" b="10883"/>
          <a:stretch/>
        </p:blipFill>
        <p:spPr bwMode="auto">
          <a:xfrm>
            <a:off x="4181475" y="3429000"/>
            <a:ext cx="4648200" cy="2590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Объект 14" descr="E:\Рабочий стол\ФОТО\103APPLE\IMG_3703.JPG"/>
          <p:cNvPicPr>
            <a:picLocks noGrp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6225"/>
            <a:ext cx="3429000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Рабочий стол\ФОТО\103APPLE\IMG_347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"/>
          <a:stretch/>
        </p:blipFill>
        <p:spPr bwMode="auto">
          <a:xfrm>
            <a:off x="1390650" y="762000"/>
            <a:ext cx="69659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006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 descr="E:\Рабочий стол\ФОТО\103APPLE\NPFA0818.JPG"/>
          <p:cNvPicPr>
            <a:picLocks noGrp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5" r="8617"/>
          <a:stretch/>
        </p:blipFill>
        <p:spPr bwMode="auto">
          <a:xfrm>
            <a:off x="4114800" y="2743200"/>
            <a:ext cx="4714876" cy="35414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4" descr="E:\Рабочий стол\ФОТО\103APPLE\IMG_E366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8"/>
          <a:stretch/>
        </p:blipFill>
        <p:spPr bwMode="auto">
          <a:xfrm>
            <a:off x="685800" y="584921"/>
            <a:ext cx="2219325" cy="297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E:\Рабочий стол\IMG_383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9" t="25034" r="8749" b="21904"/>
          <a:stretch/>
        </p:blipFill>
        <p:spPr bwMode="auto">
          <a:xfrm>
            <a:off x="339206" y="584920"/>
            <a:ext cx="3470794" cy="486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081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/>
              <a:t>Плоды деревьев, кустов. </a:t>
            </a:r>
            <a:r>
              <a:rPr lang="ru-RU" sz="2000" dirty="0"/>
              <a:t>В работе </a:t>
            </a:r>
            <a:r>
              <a:rPr lang="ru-RU" sz="2000" dirty="0" smtClean="0"/>
              <a:t>часто используются </a:t>
            </a:r>
            <a:r>
              <a:rPr lang="ru-RU" sz="2000" dirty="0"/>
              <a:t>каштан, шишки, желуди, плоды рябины, диких яблонь. В процессе создания поделки находят применения и жесткая, колючая оболочка каштана, шляпка от жёлудя, черенки диких яблок. </a:t>
            </a:r>
            <a:endParaRPr lang="ru-RU" sz="2000" dirty="0"/>
          </a:p>
        </p:txBody>
      </p:sp>
      <p:pic>
        <p:nvPicPr>
          <p:cNvPr id="4" name="Объект 3" descr="E:\Рабочий стол\ФОТО\103APPLE\IMG_E3739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" r="2202"/>
          <a:stretch/>
        </p:blipFill>
        <p:spPr bwMode="auto">
          <a:xfrm>
            <a:off x="4638675" y="2133600"/>
            <a:ext cx="3762375" cy="41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E:\Рабочий стол\ФОТО\103APPLE\IMG_3674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2" b="25381"/>
          <a:stretch/>
        </p:blipFill>
        <p:spPr bwMode="auto">
          <a:xfrm>
            <a:off x="533400" y="1981200"/>
            <a:ext cx="3505200" cy="43002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3842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762000"/>
            <a:ext cx="7756263" cy="1600200"/>
          </a:xfrm>
        </p:spPr>
        <p:txBody>
          <a:bodyPr/>
          <a:lstStyle/>
          <a:p>
            <a:r>
              <a:rPr lang="ru-RU" sz="2000" dirty="0" smtClean="0"/>
              <a:t>Кора </a:t>
            </a:r>
            <a:r>
              <a:rPr lang="ru-RU" sz="2000" dirty="0"/>
              <a:t>деревьев отличается твердостью, гибкостью, цветом. Наиболее часто в поделках используют кору березы — бересту.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 descr="E:\Рабочий стол\ФОТО\103APPLE\IMG_3555.PN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t="27130" r="5976" b="18134"/>
          <a:stretch/>
        </p:blipFill>
        <p:spPr bwMode="auto">
          <a:xfrm>
            <a:off x="5029200" y="1676400"/>
            <a:ext cx="2893787" cy="38782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E:\Рабочий стол\ФОТО\103APPLE\IMG_3655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4" t="23026" r="16012" b="29934"/>
          <a:stretch/>
        </p:blipFill>
        <p:spPr bwMode="auto">
          <a:xfrm>
            <a:off x="1371600" y="1707591"/>
            <a:ext cx="2667000" cy="403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615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884238" y="228600"/>
            <a:ext cx="7772400" cy="11430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endParaRPr lang="ru-RU" b="1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" name="Рисунок 13" descr="E:\Рабочий стол\IMG_382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6" b="14439"/>
          <a:stretch/>
        </p:blipFill>
        <p:spPr bwMode="auto">
          <a:xfrm>
            <a:off x="364841" y="914400"/>
            <a:ext cx="5731160" cy="22463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E:\Рабочий стол\ФОТО\103APPLE\IMG_3562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3" r="3445" b="23592"/>
          <a:stretch/>
        </p:blipFill>
        <p:spPr bwMode="auto">
          <a:xfrm>
            <a:off x="762000" y="3429001"/>
            <a:ext cx="2133600" cy="29488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 descr="E:\Рабочий стол\ФОТО\103APPLE\IMG_3556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6" t="24352" r="5613" b="22293"/>
          <a:stretch/>
        </p:blipFill>
        <p:spPr bwMode="auto">
          <a:xfrm>
            <a:off x="3733800" y="3381375"/>
            <a:ext cx="2112645" cy="29774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9" name="Picture 5" descr="E:\Рабочий стол\ФОТО\103APPLE\IMG_E366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054683"/>
            <a:ext cx="2562132" cy="532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86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2775</TotalTime>
  <Words>254</Words>
  <Application>Microsoft Office PowerPoint</Application>
  <PresentationFormat>Экран (4:3)</PresentationFormat>
  <Paragraphs>22</Paragraphs>
  <Slides>16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Твердый переплет</vt:lpstr>
      <vt:lpstr>МУСОРА В ПРИРОДЕ НЕТ!</vt:lpstr>
      <vt:lpstr>Презентация PowerPoint</vt:lpstr>
      <vt:lpstr>Презентация PowerPoint</vt:lpstr>
      <vt:lpstr>В детском саду на занятии</vt:lpstr>
      <vt:lpstr>Презентация PowerPoint</vt:lpstr>
      <vt:lpstr>Презентация PowerPoint</vt:lpstr>
      <vt:lpstr>Плоды деревьев, кустов. В работе часто используются каштан, шишки, желуди, плоды рябины, диких яблонь. В процессе создания поделки находят применения и жесткая, колючая оболочка каштана, шляпка от жёлудя, черенки диких яблок. </vt:lpstr>
      <vt:lpstr>Кора деревьев отличается твердостью, гибкостью, цветом. Наиболее часто в поделках используют кору березы — бересту. </vt:lpstr>
      <vt:lpstr> </vt:lpstr>
      <vt:lpstr>У школьников более сложная работа с природным материалом. В отличии от детского сада</vt:lpstr>
      <vt:lpstr>В начале занятия зачитывается теория, которую учащиеся конспектируют. А потом уже переходим к практической части.</vt:lpstr>
      <vt:lpstr>Техника «Терра»- когда штукатурка и мусор соединяются вместе</vt:lpstr>
      <vt:lpstr>Базой создания работ  является шпаклёвка, которая наносится с помощью шпателя слоем 5-10 мм на прочную основу. Может выкладываться всякая всячина в сырую шпаклёвку и вдавливается в неё. Кроме растительных ингредиентов, можно использовать и искусственные. После того как коллаж выложен, его нужно оставить на просушку.</vt:lpstr>
      <vt:lpstr>Далее картину нужно разрисовать (акрилом, гуашью, акварелью). Но можно покрасить чёрной краской из баллончика, дать высохнуть и после этого тонировать.</vt:lpstr>
      <vt:lpstr>После высыхания красок панно можно покрыть лаком. Техника Терра-удивительное сочетание творчества природы и человека, слияния, казалось бы несоединимых вещей  в единое прекрасное  целое.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лена</dc:creator>
  <cp:lastModifiedBy>Admin</cp:lastModifiedBy>
  <cp:revision>127</cp:revision>
  <cp:lastPrinted>1601-01-01T00:00:00Z</cp:lastPrinted>
  <dcterms:created xsi:type="dcterms:W3CDTF">1601-01-01T00:00:00Z</dcterms:created>
  <dcterms:modified xsi:type="dcterms:W3CDTF">2010-01-01T03:51:21Z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